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nva Sans Bold" panose="020B0604020202020204" charset="0"/>
      <p:regular r:id="rId31"/>
    </p:embeddedFont>
    <p:embeddedFont>
      <p:font typeface="Cubao Wide" panose="020B0604020202020204" charset="0"/>
      <p:regular r:id="rId32"/>
    </p:embeddedFont>
    <p:embeddedFont>
      <p:font typeface="Space Mono" panose="020B0604020202020204" charset="0"/>
      <p:regular r:id="rId33"/>
    </p:embeddedFont>
    <p:embeddedFont>
      <p:font typeface="Space Mono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26091" y="6193899"/>
            <a:ext cx="3978198" cy="773163"/>
            <a:chOff x="0" y="0"/>
            <a:chExt cx="1047756" cy="2036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756" cy="203631"/>
            </a:xfrm>
            <a:custGeom>
              <a:avLst/>
              <a:gdLst/>
              <a:ahLst/>
              <a:cxnLst/>
              <a:rect l="l" t="t" r="r" b="b"/>
              <a:pathLst>
                <a:path w="1047756" h="203631">
                  <a:moveTo>
                    <a:pt x="0" y="0"/>
                  </a:moveTo>
                  <a:lnTo>
                    <a:pt x="1047756" y="0"/>
                  </a:lnTo>
                  <a:lnTo>
                    <a:pt x="1047756" y="203631"/>
                  </a:lnTo>
                  <a:lnTo>
                    <a:pt x="0" y="203631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47756" cy="251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STEP BY STEP PROCESS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799277" y="-1970171"/>
            <a:ext cx="5906989" cy="5892222"/>
          </a:xfrm>
          <a:custGeom>
            <a:avLst/>
            <a:gdLst/>
            <a:ahLst/>
            <a:cxnLst/>
            <a:rect l="l" t="t" r="r" b="b"/>
            <a:pathLst>
              <a:path w="5906989" h="5892222">
                <a:moveTo>
                  <a:pt x="0" y="0"/>
                </a:moveTo>
                <a:lnTo>
                  <a:pt x="5906989" y="0"/>
                </a:lnTo>
                <a:lnTo>
                  <a:pt x="5906989" y="5892221"/>
                </a:lnTo>
                <a:lnTo>
                  <a:pt x="0" y="5892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5468083" y="4482840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70"/>
                </a:lnTo>
                <a:lnTo>
                  <a:pt x="0" y="9722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09203" y="-4375467"/>
            <a:ext cx="8663619" cy="8628965"/>
          </a:xfrm>
          <a:custGeom>
            <a:avLst/>
            <a:gdLst/>
            <a:ahLst/>
            <a:cxnLst/>
            <a:rect l="l" t="t" r="r" b="b"/>
            <a:pathLst>
              <a:path w="8663619" h="8628965">
                <a:moveTo>
                  <a:pt x="0" y="0"/>
                </a:moveTo>
                <a:lnTo>
                  <a:pt x="8663619" y="0"/>
                </a:lnTo>
                <a:lnTo>
                  <a:pt x="8663619" y="8628965"/>
                </a:lnTo>
                <a:lnTo>
                  <a:pt x="0" y="8628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25621" y="2265604"/>
            <a:ext cx="11979138" cy="361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85"/>
              </a:lnSpc>
            </a:pPr>
            <a:r>
              <a:rPr lang="en-US" sz="19294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ROCK</a:t>
            </a:r>
          </a:p>
          <a:p>
            <a:pPr algn="ctr">
              <a:lnSpc>
                <a:spcPts val="14085"/>
              </a:lnSpc>
            </a:pPr>
            <a:r>
              <a:rPr lang="en-US" sz="19294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FALL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86761" y="8066011"/>
            <a:ext cx="8856856" cy="147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By: Chelsea Pascua</a:t>
            </a:r>
          </a:p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Calvin Antoniio</a:t>
            </a:r>
          </a:p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Johnwell De Lune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2145" y="1923333"/>
            <a:ext cx="15817155" cy="7560164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09208" y="1350043"/>
            <a:ext cx="9669585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8. CREATE THE CANVAS</a:t>
            </a:r>
          </a:p>
          <a:p>
            <a:pPr algn="ctr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5802" y="3485780"/>
            <a:ext cx="14909841" cy="438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UI → CANVAS AND SET RENDER MODE = SCREEN SPACE - OVERLAY 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TEXT - TEXTMESHPRO ELEMENT FOR THE TIMER AND NAME IT TIMERTEXT; ANCHOR IT TOP-CENTER.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OTHER UI PANELS: INGAMEUI, PAUSEDUI, GAMEOVERUI, GAMEWINUI, MAINMENUUI AS CHILDREN OF THE CANVAS. I SET GAMEOVER AND GAMEWIN INACTIVE BY DEFAULT.</a:t>
            </a:r>
          </a:p>
          <a:p>
            <a:pPr algn="just">
              <a:lnSpc>
                <a:spcPts val="4386"/>
              </a:lnSpc>
              <a:spcBef>
                <a:spcPct val="0"/>
              </a:spcBef>
            </a:pPr>
            <a:endParaRPr lang="en-US" sz="3133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96646" y="649962"/>
            <a:ext cx="11491354" cy="5492551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4864" y="5143500"/>
            <a:ext cx="8869136" cy="4941153"/>
          </a:xfrm>
          <a:custGeom>
            <a:avLst/>
            <a:gdLst/>
            <a:ahLst/>
            <a:cxnLst/>
            <a:rect l="l" t="t" r="r" b="b"/>
            <a:pathLst>
              <a:path w="8869136" h="4941153">
                <a:moveTo>
                  <a:pt x="0" y="0"/>
                </a:moveTo>
                <a:lnTo>
                  <a:pt x="8869136" y="0"/>
                </a:lnTo>
                <a:lnTo>
                  <a:pt x="8869136" y="4941153"/>
                </a:lnTo>
                <a:lnTo>
                  <a:pt x="0" y="4941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227205" y="200025"/>
            <a:ext cx="10630236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5805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9. ADD THE JOYSTICK (VIRTUAL)</a:t>
            </a:r>
          </a:p>
          <a:p>
            <a:pPr algn="ctr">
              <a:lnSpc>
                <a:spcPts val="4238"/>
              </a:lnSpc>
            </a:pPr>
            <a:endParaRPr lang="en-US" sz="5805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26233" y="1781599"/>
            <a:ext cx="10832180" cy="319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1441" lvl="1" indent="-245720" algn="just">
              <a:lnSpc>
                <a:spcPts val="3186"/>
              </a:lnSpc>
              <a:buAutoNum type="arabicPeriod"/>
            </a:pPr>
            <a:r>
              <a:rPr lang="en-US" sz="227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PANEL UNDER CANVAS NAMED JOYSTICKBG. I SET IT SIZE TO 200X200 AND ANCHOR BOTTOM-LEFT.</a:t>
            </a:r>
          </a:p>
          <a:p>
            <a:pPr marL="491441" lvl="1" indent="-245720" algn="just">
              <a:lnSpc>
                <a:spcPts val="3186"/>
              </a:lnSpc>
              <a:buAutoNum type="arabicPeriod"/>
            </a:pPr>
            <a:r>
              <a:rPr lang="en-US" sz="227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INSIDE IT I CREATE AN IMAGE THUMB (CHILD) AND POSITION ANCHORED CENTER.</a:t>
            </a:r>
          </a:p>
          <a:p>
            <a:pPr marL="491441" lvl="1" indent="-245720" algn="just">
              <a:lnSpc>
                <a:spcPts val="3186"/>
              </a:lnSpc>
              <a:buAutoNum type="arabicPeriod"/>
            </a:pPr>
            <a:r>
              <a:rPr lang="en-US" sz="227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VIRTUALJOYSTICK SCRIPT TO JOYSTICKBG </a:t>
            </a:r>
          </a:p>
          <a:p>
            <a:pPr marL="491441" lvl="1" indent="-245720" algn="just">
              <a:lnSpc>
                <a:spcPts val="3186"/>
              </a:lnSpc>
              <a:buAutoNum type="arabicPeriod"/>
            </a:pPr>
            <a:r>
              <a:rPr lang="en-US" sz="227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THE VIRTUALJOYSTICK INSPECTOR I ASSIGN _THUMB TO THE THUMB RECTTRANSFORM AND TWEAK RADIUS IF NEEDED.</a:t>
            </a:r>
          </a:p>
          <a:p>
            <a:pPr algn="just">
              <a:lnSpc>
                <a:spcPts val="3186"/>
              </a:lnSpc>
              <a:spcBef>
                <a:spcPct val="0"/>
              </a:spcBef>
            </a:pPr>
            <a:endParaRPr lang="en-US" sz="2276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2129" y="5953508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69"/>
                </a:lnTo>
                <a:lnTo>
                  <a:pt x="0" y="9722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90884" y="4897430"/>
            <a:ext cx="9625977" cy="4849823"/>
          </a:xfrm>
          <a:custGeom>
            <a:avLst/>
            <a:gdLst/>
            <a:ahLst/>
            <a:cxnLst/>
            <a:rect l="l" t="t" r="r" b="b"/>
            <a:pathLst>
              <a:path w="9625977" h="4849823">
                <a:moveTo>
                  <a:pt x="0" y="0"/>
                </a:moveTo>
                <a:lnTo>
                  <a:pt x="9625977" y="0"/>
                </a:lnTo>
                <a:lnTo>
                  <a:pt x="9625977" y="4849823"/>
                </a:lnTo>
                <a:lnTo>
                  <a:pt x="0" y="4849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788338" y="1145390"/>
            <a:ext cx="15057564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0"/>
              </a:lnSpc>
            </a:pPr>
            <a:r>
              <a:rPr lang="en-US" sz="9000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10. CREATE THE THUMB (VISUAL)</a:t>
            </a:r>
          </a:p>
          <a:p>
            <a:pPr algn="ctr">
              <a:lnSpc>
                <a:spcPts val="6570"/>
              </a:lnSpc>
            </a:pPr>
            <a:endParaRPr lang="en-US" sz="9000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3846" y="3288990"/>
            <a:ext cx="9432298" cy="20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ENSURE THE THUMB IMAGE USES A CIRCULAR SPRITE AND SET COLOR TO SEMI-TRANSPARENT WHITE.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SET RECTTRANSFORM ANCHORED POSITION = 0,0 AND SIZE = 64X64.</a:t>
            </a:r>
          </a:p>
          <a:p>
            <a:pPr algn="just">
              <a:lnSpc>
                <a:spcPts val="3257"/>
              </a:lnSpc>
              <a:spcBef>
                <a:spcPct val="0"/>
              </a:spcBef>
            </a:pPr>
            <a:endParaRPr lang="en-US" sz="2326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91008"/>
            <a:ext cx="1816328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11. CREATE THE INPUT MANAGER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135716"/>
            <a:ext cx="14896595" cy="158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GameObject InputManager and add my InputManager script (singleton).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wire it to reference the VirtualJoystick by dragging the joystick object into the steering field (or register it at runtime).</a:t>
            </a:r>
          </a:p>
          <a:p>
            <a:pPr algn="l">
              <a:lnSpc>
                <a:spcPts val="2527"/>
              </a:lnSpc>
              <a:spcBef>
                <a:spcPct val="0"/>
              </a:spcBef>
            </a:pPr>
            <a:endParaRPr lang="en-US" sz="24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5" name="Freeform 5"/>
          <p:cNvSpPr/>
          <p:nvPr/>
        </p:nvSpPr>
        <p:spPr>
          <a:xfrm rot="634842">
            <a:off x="14345051" y="-23123"/>
            <a:ext cx="5828497" cy="3854094"/>
          </a:xfrm>
          <a:custGeom>
            <a:avLst/>
            <a:gdLst/>
            <a:ahLst/>
            <a:cxnLst/>
            <a:rect l="l" t="t" r="r" b="b"/>
            <a:pathLst>
              <a:path w="5828497" h="3854094">
                <a:moveTo>
                  <a:pt x="0" y="0"/>
                </a:moveTo>
                <a:lnTo>
                  <a:pt x="5828498" y="0"/>
                </a:lnTo>
                <a:lnTo>
                  <a:pt x="5828498" y="3854094"/>
                </a:lnTo>
                <a:lnTo>
                  <a:pt x="0" y="385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05575" y="4333321"/>
            <a:ext cx="5092900" cy="5719076"/>
          </a:xfrm>
          <a:custGeom>
            <a:avLst/>
            <a:gdLst/>
            <a:ahLst/>
            <a:cxnLst/>
            <a:rect l="l" t="t" r="r" b="b"/>
            <a:pathLst>
              <a:path w="5092900" h="5719076">
                <a:moveTo>
                  <a:pt x="0" y="0"/>
                </a:moveTo>
                <a:lnTo>
                  <a:pt x="5092900" y="0"/>
                </a:lnTo>
                <a:lnTo>
                  <a:pt x="5092900" y="5719076"/>
                </a:lnTo>
                <a:lnTo>
                  <a:pt x="0" y="5719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4842">
            <a:off x="-3716232" y="7149414"/>
            <a:ext cx="9489864" cy="6275172"/>
          </a:xfrm>
          <a:custGeom>
            <a:avLst/>
            <a:gdLst/>
            <a:ahLst/>
            <a:cxnLst/>
            <a:rect l="l" t="t" r="r" b="b"/>
            <a:pathLst>
              <a:path w="9489864" h="6275172">
                <a:moveTo>
                  <a:pt x="0" y="0"/>
                </a:moveTo>
                <a:lnTo>
                  <a:pt x="9489864" y="0"/>
                </a:lnTo>
                <a:lnTo>
                  <a:pt x="9489864" y="6275172"/>
                </a:lnTo>
                <a:lnTo>
                  <a:pt x="0" y="627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69365">
            <a:off x="15809303" y="-3038158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80243" y="4600326"/>
            <a:ext cx="4984147" cy="5527379"/>
          </a:xfrm>
          <a:custGeom>
            <a:avLst/>
            <a:gdLst/>
            <a:ahLst/>
            <a:cxnLst/>
            <a:rect l="l" t="t" r="r" b="b"/>
            <a:pathLst>
              <a:path w="4984147" h="5527379">
                <a:moveTo>
                  <a:pt x="0" y="0"/>
                </a:moveTo>
                <a:lnTo>
                  <a:pt x="4984148" y="0"/>
                </a:lnTo>
                <a:lnTo>
                  <a:pt x="4984148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1008"/>
            <a:ext cx="15793653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12. FLIGHT CONTROL (HOOK SCRIPTS)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968448"/>
            <a:ext cx="12471683" cy="245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attach the ShipController (or combined movement script) to the Ship root.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ensure InputManager.instance is set up and InputManager.instance.steering is assigned so GetInputDirection() returns joystick vector.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test in Play: I move the on-screen joystick and confirm the ship turns and moves forward smoothly.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6367" y="-3580785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70"/>
                </a:lnTo>
                <a:lnTo>
                  <a:pt x="0" y="9722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5993" y="2701528"/>
            <a:ext cx="13132692" cy="2649054"/>
            <a:chOff x="0" y="0"/>
            <a:chExt cx="3458816" cy="697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58816" cy="697693"/>
            </a:xfrm>
            <a:custGeom>
              <a:avLst/>
              <a:gdLst/>
              <a:ahLst/>
              <a:cxnLst/>
              <a:rect l="l" t="t" r="r" b="b"/>
              <a:pathLst>
                <a:path w="3458816" h="697693">
                  <a:moveTo>
                    <a:pt x="0" y="0"/>
                  </a:moveTo>
                  <a:lnTo>
                    <a:pt x="3458816" y="0"/>
                  </a:lnTo>
                  <a:lnTo>
                    <a:pt x="3458816" y="697693"/>
                  </a:lnTo>
                  <a:lnTo>
                    <a:pt x="0" y="697693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458816" cy="745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CREATE HEALTH BARS, SCORE TEXT, AND THE TOP TIMER TEXT INSIDE INGAMEUI.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USE TEXTMESHPRO FOR CRISP TEXT. I ANCHOR HUD ELEMENTS TO SAFE AREAS FOR DIFFERENT ASPECT RATIOS.</a:t>
              </a:r>
            </a:p>
            <a:p>
              <a:pPr algn="l">
                <a:lnSpc>
                  <a:spcPts val="3779"/>
                </a:lnSpc>
              </a:pPr>
              <a:endParaRPr lang="en-US" sz="269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544770" y="5350582"/>
            <a:ext cx="8342461" cy="4706985"/>
          </a:xfrm>
          <a:custGeom>
            <a:avLst/>
            <a:gdLst/>
            <a:ahLst/>
            <a:cxnLst/>
            <a:rect l="l" t="t" r="r" b="b"/>
            <a:pathLst>
              <a:path w="8342461" h="4706985">
                <a:moveTo>
                  <a:pt x="0" y="0"/>
                </a:moveTo>
                <a:lnTo>
                  <a:pt x="8342460" y="0"/>
                </a:lnTo>
                <a:lnTo>
                  <a:pt x="8342460" y="4706985"/>
                </a:lnTo>
                <a:lnTo>
                  <a:pt x="0" y="470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5993" y="504195"/>
            <a:ext cx="14864576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0"/>
              </a:lnSpc>
            </a:pPr>
            <a:r>
              <a:rPr lang="en-US" sz="9000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13. CREATE UI ELEMENTS (IN-GAME)</a:t>
            </a:r>
          </a:p>
          <a:p>
            <a:pPr algn="l">
              <a:lnSpc>
                <a:spcPts val="6570"/>
              </a:lnSpc>
            </a:pPr>
            <a:endParaRPr lang="en-US" sz="9000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69365">
            <a:off x="11571840" y="7089547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97619" y="4310032"/>
            <a:ext cx="4961681" cy="5539872"/>
          </a:xfrm>
          <a:custGeom>
            <a:avLst/>
            <a:gdLst/>
            <a:ahLst/>
            <a:cxnLst/>
            <a:rect l="l" t="t" r="r" b="b"/>
            <a:pathLst>
              <a:path w="4961681" h="5539872">
                <a:moveTo>
                  <a:pt x="0" y="0"/>
                </a:moveTo>
                <a:lnTo>
                  <a:pt x="4961681" y="0"/>
                </a:lnTo>
                <a:lnTo>
                  <a:pt x="4961681" y="5539872"/>
                </a:lnTo>
                <a:lnTo>
                  <a:pt x="0" y="5539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91008"/>
            <a:ext cx="17259300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14. CREATE THE INDICATOR CONTAINER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9359" y="2773302"/>
            <a:ext cx="14896595" cy="153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empty GameObject IndicatorContainer under Canvas for off-screen markers.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any child UI prefabs (icons) and an IndicatorManager script that will spawn and update them.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2145" y="1923333"/>
            <a:ext cx="15817155" cy="7560164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08302" y="1295400"/>
            <a:ext cx="14297341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15. IMPLEMENT INDICATORMANAGER</a:t>
            </a:r>
          </a:p>
          <a:p>
            <a:pPr algn="ctr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5802" y="3485780"/>
            <a:ext cx="14909841" cy="438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C# INDICATORMANAGER SCRIPT THAT: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KEEPS A LIST OF TRACKED OBJECTS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CONVERTS WORLD POSITIONS TO SCREEN POSITIONS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COLORS ICONS AND SHOWS/HIDES THEM BASED ON DISTANCE OR OFF-SCREEN STATE</a:t>
            </a:r>
          </a:p>
          <a:p>
            <a:pPr marL="676438" lvl="1" indent="-338219" algn="just">
              <a:lnSpc>
                <a:spcPts val="4386"/>
              </a:lnSpc>
              <a:buAutoNum type="arabicPeriod"/>
            </a:pPr>
            <a:r>
              <a:rPr lang="en-US" sz="31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ATTACH INDICATORMANAGER TO THE CANVAS AND SET INDICATORCONTAINER REFERENCE.</a:t>
            </a:r>
          </a:p>
          <a:p>
            <a:pPr algn="just">
              <a:lnSpc>
                <a:spcPts val="4386"/>
              </a:lnSpc>
              <a:spcBef>
                <a:spcPct val="0"/>
              </a:spcBef>
            </a:pPr>
            <a:endParaRPr lang="en-US" sz="3133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7024" y="899409"/>
            <a:ext cx="11514925" cy="5503817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41948" y="3270657"/>
            <a:ext cx="6064208" cy="6723361"/>
          </a:xfrm>
          <a:custGeom>
            <a:avLst/>
            <a:gdLst/>
            <a:ahLst/>
            <a:cxnLst/>
            <a:rect l="l" t="t" r="r" b="b"/>
            <a:pathLst>
              <a:path w="6064208" h="6723361">
                <a:moveTo>
                  <a:pt x="0" y="0"/>
                </a:moveTo>
                <a:lnTo>
                  <a:pt x="6064208" y="0"/>
                </a:lnTo>
                <a:lnTo>
                  <a:pt x="6064208" y="6723360"/>
                </a:lnTo>
                <a:lnTo>
                  <a:pt x="0" y="6723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98011" y="448140"/>
            <a:ext cx="984022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5817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16. ADD WEAPONS AND TARGETING UI</a:t>
            </a:r>
          </a:p>
          <a:p>
            <a:pPr algn="ctr">
              <a:lnSpc>
                <a:spcPts val="4246"/>
              </a:lnSpc>
            </a:pPr>
            <a:endParaRPr lang="en-US" sz="5817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7287" y="2033446"/>
            <a:ext cx="10854399" cy="3197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449" lvl="1" indent="-246224" algn="just">
              <a:lnSpc>
                <a:spcPts val="3193"/>
              </a:lnSpc>
              <a:buAutoNum type="arabicPeriod"/>
            </a:pPr>
            <a:r>
              <a:rPr lang="en-US" sz="228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FIREBUTTON UNDER CANVAS (UI → BUTTON) AND ANCHOR BOTTOM-RIGHT. I LABEL IT FIRE.</a:t>
            </a:r>
          </a:p>
          <a:p>
            <a:pPr marL="492449" lvl="1" indent="-246224" algn="just">
              <a:lnSpc>
                <a:spcPts val="3193"/>
              </a:lnSpc>
              <a:buAutoNum type="arabicPeriod"/>
            </a:pPr>
            <a:r>
              <a:rPr lang="en-US" sz="228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TARGETRETICLE (IMAGE) AND ANCHOR CENTER. I SET IT TO A CROSSHAIR SPRITE AND KEEP IT HIDDEN OR ACTIVE DEPENDING ON AIMING.</a:t>
            </a:r>
          </a:p>
          <a:p>
            <a:pPr marL="492449" lvl="1" indent="-246224" algn="just">
              <a:lnSpc>
                <a:spcPts val="3193"/>
              </a:lnSpc>
              <a:buAutoNum type="arabicPeriod"/>
            </a:pPr>
            <a:r>
              <a:rPr lang="en-US" sz="228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INPUTMANAGER OR UI EVENT, I CONNECT THE FIREBUTTON.ONCLICK TO SHIPWEAPONS.FIRE().</a:t>
            </a:r>
          </a:p>
          <a:p>
            <a:pPr algn="just">
              <a:lnSpc>
                <a:spcPts val="3193"/>
              </a:lnSpc>
              <a:spcBef>
                <a:spcPct val="0"/>
              </a:spcBef>
            </a:pPr>
            <a:endParaRPr lang="en-US" sz="2280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2129" y="5953508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69"/>
                </a:lnTo>
                <a:lnTo>
                  <a:pt x="0" y="9722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05736" y="5953508"/>
            <a:ext cx="11301259" cy="3051340"/>
          </a:xfrm>
          <a:custGeom>
            <a:avLst/>
            <a:gdLst/>
            <a:ahLst/>
            <a:cxnLst/>
            <a:rect l="l" t="t" r="r" b="b"/>
            <a:pathLst>
              <a:path w="11301259" h="3051340">
                <a:moveTo>
                  <a:pt x="0" y="0"/>
                </a:moveTo>
                <a:lnTo>
                  <a:pt x="11301259" y="0"/>
                </a:lnTo>
                <a:lnTo>
                  <a:pt x="11301259" y="3051340"/>
                </a:lnTo>
                <a:lnTo>
                  <a:pt x="0" y="305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2523" y="587829"/>
            <a:ext cx="15977540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0"/>
              </a:lnSpc>
            </a:pPr>
            <a:r>
              <a:rPr lang="en-US" sz="9000" dirty="0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17. </a:t>
            </a:r>
            <a:r>
              <a:rPr lang="en-US" sz="9000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SHIPWEAPONS</a:t>
            </a:r>
            <a:r>
              <a:rPr lang="en-US" sz="9000" dirty="0">
                <a:solidFill>
                  <a:srgbClr val="000000"/>
                </a:solidFill>
                <a:latin typeface="Cubao Wide"/>
                <a:ea typeface="Cubao Wide"/>
                <a:cs typeface="Cubao Wide"/>
                <a:sym typeface="Cubao Wide"/>
              </a:rPr>
              <a:t> AND BULLET PREFAB</a:t>
            </a:r>
          </a:p>
          <a:p>
            <a:pPr algn="l">
              <a:lnSpc>
                <a:spcPts val="6570"/>
              </a:lnSpc>
            </a:pPr>
            <a:endParaRPr lang="en-US" sz="9000" dirty="0">
              <a:solidFill>
                <a:srgbClr val="0000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2523" y="2605672"/>
            <a:ext cx="11753843" cy="2846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CREATE A BULLET PREFAB SHOTPREFAB WITH A SPRITERENDERER OR SMALL MESH, RIGIDBODY AND SPHERECOLLIDER (ISTRIGGER = TRUE).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ADD DAMAGEONCOLLIDE TO THE BULLET AND SET _DAMAGE = 1.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ASSIGN SHOTPREFAB TO SHIPWEAPONS._SHOTPREFAB AND SET _FIREPOINTS TO CHILD TRANSFORMS BY THE SHIP'S GUNS.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TEST FIRING; I SCALE BULLET OR ADD TRAIL TO MAKE VISIBLE.</a:t>
            </a:r>
          </a:p>
          <a:p>
            <a:pPr algn="just">
              <a:lnSpc>
                <a:spcPts val="3257"/>
              </a:lnSpc>
              <a:spcBef>
                <a:spcPct val="0"/>
              </a:spcBef>
            </a:pPr>
            <a:endParaRPr lang="en-US" sz="2326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41714" y="3390835"/>
            <a:ext cx="13204572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5"/>
              </a:lnSpc>
            </a:pPr>
            <a:r>
              <a:rPr lang="en-US" sz="18034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ARE YOU READY?</a:t>
            </a:r>
          </a:p>
        </p:txBody>
      </p:sp>
      <p:sp>
        <p:nvSpPr>
          <p:cNvPr id="4" name="Freeform 4"/>
          <p:cNvSpPr/>
          <p:nvPr/>
        </p:nvSpPr>
        <p:spPr>
          <a:xfrm>
            <a:off x="2076141" y="5894855"/>
            <a:ext cx="14135718" cy="7880663"/>
          </a:xfrm>
          <a:custGeom>
            <a:avLst/>
            <a:gdLst/>
            <a:ahLst/>
            <a:cxnLst/>
            <a:rect l="l" t="t" r="r" b="b"/>
            <a:pathLst>
              <a:path w="14135718" h="7880663">
                <a:moveTo>
                  <a:pt x="0" y="0"/>
                </a:moveTo>
                <a:lnTo>
                  <a:pt x="14135718" y="0"/>
                </a:lnTo>
                <a:lnTo>
                  <a:pt x="14135718" y="7880663"/>
                </a:lnTo>
                <a:lnTo>
                  <a:pt x="0" y="7880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3261" y="461325"/>
            <a:ext cx="1816328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18. ASTEROIDS AND DAMAGE SYSTEM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3261" y="2606033"/>
            <a:ext cx="14896595" cy="315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Asteroid prefab with Mesh, Rigidbody (non-kinematic or kinematic depending on method), and a Collider.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DamageTaking script and DamageOnCollide scripts where appropriate. I set asteroid hitPoints and ship damage.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ensure collisions will fire: at least one side must have Rigidbody and colliders, or use trigger approach (bullet trigger + asteroid non-trigger collider).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test destroying asteroids with bullets and ensure bullets call Destroy(gameObject) on hit.</a:t>
            </a:r>
          </a:p>
          <a:p>
            <a:pPr algn="l">
              <a:lnSpc>
                <a:spcPts val="2527"/>
              </a:lnSpc>
              <a:spcBef>
                <a:spcPct val="0"/>
              </a:spcBef>
            </a:pPr>
            <a:endParaRPr lang="en-US" sz="24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5" name="Freeform 5"/>
          <p:cNvSpPr/>
          <p:nvPr/>
        </p:nvSpPr>
        <p:spPr>
          <a:xfrm rot="634842">
            <a:off x="14345051" y="-23123"/>
            <a:ext cx="5828497" cy="3854094"/>
          </a:xfrm>
          <a:custGeom>
            <a:avLst/>
            <a:gdLst/>
            <a:ahLst/>
            <a:cxnLst/>
            <a:rect l="l" t="t" r="r" b="b"/>
            <a:pathLst>
              <a:path w="5828497" h="3854094">
                <a:moveTo>
                  <a:pt x="0" y="0"/>
                </a:moveTo>
                <a:lnTo>
                  <a:pt x="5828498" y="0"/>
                </a:lnTo>
                <a:lnTo>
                  <a:pt x="5828498" y="3854094"/>
                </a:lnTo>
                <a:lnTo>
                  <a:pt x="0" y="3854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38778" y="5422280"/>
            <a:ext cx="7554453" cy="4601457"/>
          </a:xfrm>
          <a:custGeom>
            <a:avLst/>
            <a:gdLst/>
            <a:ahLst/>
            <a:cxnLst/>
            <a:rect l="l" t="t" r="r" b="b"/>
            <a:pathLst>
              <a:path w="7554453" h="4601457">
                <a:moveTo>
                  <a:pt x="0" y="0"/>
                </a:moveTo>
                <a:lnTo>
                  <a:pt x="7554453" y="0"/>
                </a:lnTo>
                <a:lnTo>
                  <a:pt x="7554453" y="4601457"/>
                </a:lnTo>
                <a:lnTo>
                  <a:pt x="0" y="4601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4842">
            <a:off x="-3716232" y="7149414"/>
            <a:ext cx="9489864" cy="6275172"/>
          </a:xfrm>
          <a:custGeom>
            <a:avLst/>
            <a:gdLst/>
            <a:ahLst/>
            <a:cxnLst/>
            <a:rect l="l" t="t" r="r" b="b"/>
            <a:pathLst>
              <a:path w="9489864" h="6275172">
                <a:moveTo>
                  <a:pt x="0" y="0"/>
                </a:moveTo>
                <a:lnTo>
                  <a:pt x="9489864" y="0"/>
                </a:lnTo>
                <a:lnTo>
                  <a:pt x="9489864" y="6275172"/>
                </a:lnTo>
                <a:lnTo>
                  <a:pt x="0" y="627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69365">
            <a:off x="15809303" y="-3038158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66087" y="4864733"/>
            <a:ext cx="8893213" cy="4605748"/>
          </a:xfrm>
          <a:custGeom>
            <a:avLst/>
            <a:gdLst/>
            <a:ahLst/>
            <a:cxnLst/>
            <a:rect l="l" t="t" r="r" b="b"/>
            <a:pathLst>
              <a:path w="8893213" h="4605748">
                <a:moveTo>
                  <a:pt x="0" y="0"/>
                </a:moveTo>
                <a:lnTo>
                  <a:pt x="8893213" y="0"/>
                </a:lnTo>
                <a:lnTo>
                  <a:pt x="8893213" y="4605748"/>
                </a:lnTo>
                <a:lnTo>
                  <a:pt x="0" y="4605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1008"/>
            <a:ext cx="15793653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19. MENUS, DEATH, AND EXPLOSIONS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2968448"/>
            <a:ext cx="12471683" cy="21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GameOverUI and GameWinUI panels with messages and a Restart button.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Explosion prefab (Particle System + sound) and assign it to DamageTaking._destructionPrefab.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ensure DamageTaking.TakeDamage() instantiates the explosion prefab before destroying the object.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6367" y="-3580785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70"/>
                </a:lnTo>
                <a:lnTo>
                  <a:pt x="0" y="9722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44955" y="2199723"/>
            <a:ext cx="14851504" cy="2649054"/>
            <a:chOff x="0" y="0"/>
            <a:chExt cx="3911507" cy="697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11507" cy="697693"/>
            </a:xfrm>
            <a:custGeom>
              <a:avLst/>
              <a:gdLst/>
              <a:ahLst/>
              <a:cxnLst/>
              <a:rect l="l" t="t" r="r" b="b"/>
              <a:pathLst>
                <a:path w="3911507" h="697693">
                  <a:moveTo>
                    <a:pt x="0" y="0"/>
                  </a:moveTo>
                  <a:lnTo>
                    <a:pt x="3911507" y="0"/>
                  </a:lnTo>
                  <a:lnTo>
                    <a:pt x="3911507" y="697693"/>
                  </a:lnTo>
                  <a:lnTo>
                    <a:pt x="0" y="697693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911507" cy="745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CREATE EMPTY TRANSFORMS SHIPSTARTPOSITION AND SPACESTATIONSTARTPOSITION IN THE SCENE AND POSITION THEM.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ASSIGN THESE TRANSFORMS TO GAMEMANAGER SO STARTGAME() SPAWNS THE SHIP AND STATION AT THE RIGHT LOCATIONS.</a:t>
              </a:r>
            </a:p>
            <a:p>
              <a:pPr algn="l">
                <a:lnSpc>
                  <a:spcPts val="3779"/>
                </a:lnSpc>
              </a:pPr>
              <a:endParaRPr lang="en-US" sz="269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7957147" y="5394402"/>
            <a:ext cx="9932401" cy="4345425"/>
          </a:xfrm>
          <a:custGeom>
            <a:avLst/>
            <a:gdLst/>
            <a:ahLst/>
            <a:cxnLst/>
            <a:rect l="l" t="t" r="r" b="b"/>
            <a:pathLst>
              <a:path w="9932401" h="4345425">
                <a:moveTo>
                  <a:pt x="0" y="0"/>
                </a:moveTo>
                <a:lnTo>
                  <a:pt x="9932401" y="0"/>
                </a:lnTo>
                <a:lnTo>
                  <a:pt x="9932401" y="4345426"/>
                </a:lnTo>
                <a:lnTo>
                  <a:pt x="0" y="434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44955" y="1145390"/>
            <a:ext cx="16810057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0"/>
              </a:lnSpc>
            </a:pPr>
            <a:r>
              <a:rPr lang="en-US" sz="9000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20. START POINTS</a:t>
            </a:r>
          </a:p>
          <a:p>
            <a:pPr algn="l">
              <a:lnSpc>
                <a:spcPts val="6570"/>
              </a:lnSpc>
            </a:pPr>
            <a:endParaRPr lang="en-US" sz="9000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69365">
            <a:off x="11571840" y="7089547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572699"/>
            <a:ext cx="9081644" cy="4343395"/>
          </a:xfrm>
          <a:custGeom>
            <a:avLst/>
            <a:gdLst/>
            <a:ahLst/>
            <a:cxnLst/>
            <a:rect l="l" t="t" r="r" b="b"/>
            <a:pathLst>
              <a:path w="9081644" h="4343395">
                <a:moveTo>
                  <a:pt x="0" y="0"/>
                </a:moveTo>
                <a:lnTo>
                  <a:pt x="9081644" y="0"/>
                </a:lnTo>
                <a:lnTo>
                  <a:pt x="9081644" y="4343394"/>
                </a:lnTo>
                <a:lnTo>
                  <a:pt x="0" y="4343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91008"/>
            <a:ext cx="1816328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21. ADD THE WARNING SPRITE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9359" y="2773302"/>
            <a:ext cx="14896595" cy="153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UI Image (under Canvas) named WarningUI and set a warning icon. I set it inactive by default.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GameManager.Update() I toggle warningUI.SetActive(true/false) based on distance to the safe boundary.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6414" y="1123394"/>
            <a:ext cx="11039012" cy="5276344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37138" y="3176790"/>
            <a:ext cx="6123250" cy="6855377"/>
          </a:xfrm>
          <a:custGeom>
            <a:avLst/>
            <a:gdLst/>
            <a:ahLst/>
            <a:cxnLst/>
            <a:rect l="l" t="t" r="r" b="b"/>
            <a:pathLst>
              <a:path w="6123250" h="6855377">
                <a:moveTo>
                  <a:pt x="0" y="0"/>
                </a:moveTo>
                <a:lnTo>
                  <a:pt x="6123250" y="0"/>
                </a:lnTo>
                <a:lnTo>
                  <a:pt x="6123250" y="6855378"/>
                </a:lnTo>
                <a:lnTo>
                  <a:pt x="0" y="6855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43120" y="699042"/>
            <a:ext cx="8285599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5577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22. CODING THE BOUNDARY</a:t>
            </a:r>
          </a:p>
          <a:p>
            <a:pPr algn="ctr">
              <a:lnSpc>
                <a:spcPts val="4071"/>
              </a:lnSpc>
            </a:pPr>
            <a:endParaRPr lang="en-US" sz="5577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83027" y="2199461"/>
            <a:ext cx="10405785" cy="307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096" lvl="1" indent="-236048" algn="just">
              <a:lnSpc>
                <a:spcPts val="3061"/>
              </a:lnSpc>
              <a:buAutoNum type="arabicPeriod"/>
            </a:pPr>
            <a:r>
              <a:rPr lang="en-US" sz="218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BOUNDARY CLASS OR SCRIPTABLE OBJECT WITH WARNINGRADIUS AND DESTROYRADIUS.</a:t>
            </a:r>
          </a:p>
          <a:p>
            <a:pPr marL="472096" lvl="1" indent="-236048" algn="just">
              <a:lnSpc>
                <a:spcPts val="3061"/>
              </a:lnSpc>
              <a:buAutoNum type="arabicPeriod"/>
            </a:pPr>
            <a:r>
              <a:rPr lang="en-US" sz="218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BOUNDARY GAMEOBJECT AT THE CENTER OF THE PLAY AREA AND ASSIGN IT TO GAMEMANAGER.BOUNDARY.</a:t>
            </a:r>
          </a:p>
          <a:p>
            <a:pPr marL="472096" lvl="1" indent="-236048" algn="just">
              <a:lnSpc>
                <a:spcPts val="3061"/>
              </a:lnSpc>
              <a:buAutoNum type="arabicPeriod"/>
            </a:pPr>
            <a:r>
              <a:rPr lang="en-US" sz="2186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IMPLEMENT THE LOGIC IN GAMEMANAGER.UPDATE() TO CALL GAMEOVER() IF SHIP OUTSIDE DESTROYRADIUS, SHOW WARNINGUI IF OUTSIDE WARNINGRADIUS.</a:t>
            </a:r>
          </a:p>
          <a:p>
            <a:pPr algn="just">
              <a:lnSpc>
                <a:spcPts val="3061"/>
              </a:lnSpc>
              <a:spcBef>
                <a:spcPct val="0"/>
              </a:spcBef>
            </a:pPr>
            <a:endParaRPr lang="en-US" sz="2186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42145" y="1923333"/>
            <a:ext cx="15817155" cy="7560164"/>
            <a:chOff x="0" y="0"/>
            <a:chExt cx="4165835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5835" cy="1991154"/>
            </a:xfrm>
            <a:custGeom>
              <a:avLst/>
              <a:gdLst/>
              <a:ahLst/>
              <a:cxnLst/>
              <a:rect l="l" t="t" r="r" b="b"/>
              <a:pathLst>
                <a:path w="4165835" h="1991154">
                  <a:moveTo>
                    <a:pt x="0" y="0"/>
                  </a:moveTo>
                  <a:lnTo>
                    <a:pt x="4165835" y="0"/>
                  </a:lnTo>
                  <a:lnTo>
                    <a:pt x="4165835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65835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73244" y="1295400"/>
            <a:ext cx="12931316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23. TRAIL RENDERERS </a:t>
            </a:r>
          </a:p>
          <a:p>
            <a:pPr algn="ctr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5802" y="3104316"/>
            <a:ext cx="14909841" cy="616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260" lvl="1" indent="-316630" algn="just">
              <a:lnSpc>
                <a:spcPts val="4106"/>
              </a:lnSpc>
              <a:buAutoNum type="arabicPeriod"/>
            </a:pPr>
            <a:r>
              <a:rPr lang="en-US" sz="29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 TRAIL MATERIAL (ASSETS → CREATE → MATERIAL) AND SET SHADER TO MOBILE/PARTICLES/ADDITIVE.</a:t>
            </a:r>
          </a:p>
          <a:p>
            <a:pPr marL="633260" lvl="1" indent="-316630" algn="just">
              <a:lnSpc>
                <a:spcPts val="4106"/>
              </a:lnSpc>
              <a:buAutoNum type="arabicPeriod"/>
            </a:pPr>
            <a:r>
              <a:rPr lang="en-US" sz="29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TWO CHILD GAMEOBJECTS UNDER SHIP: TRAIL1 AT (-0.38,0,-0.77) AND TRAIL2 AT (0.38,0,-0.77).</a:t>
            </a:r>
          </a:p>
          <a:p>
            <a:pPr marL="633260" lvl="1" indent="-316630" algn="just">
              <a:lnSpc>
                <a:spcPts val="4106"/>
              </a:lnSpc>
              <a:buAutoNum type="arabicPeriod"/>
            </a:pPr>
            <a:r>
              <a:rPr lang="en-US" sz="29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TRAILRENDERER TO EACH AND SET SENSIBLE DEFAULTS: TIME=0.6, STARTWIDTH=0.35, ENDWIDTH=0.05, ASSIGN THE TRAIL MATERIAL. I SET THE GRADIENT COLORS (BOOK COLORS OR MY CHOICE).</a:t>
            </a:r>
          </a:p>
          <a:p>
            <a:pPr marL="633260" lvl="1" indent="-316630" algn="just">
              <a:lnSpc>
                <a:spcPts val="4106"/>
              </a:lnSpc>
              <a:buAutoNum type="arabicPeriod"/>
            </a:pPr>
            <a:r>
              <a:rPr lang="en-US" sz="2933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TRAILRENDERER TO ASTEROID GRAPHICS WITH ALIGNMENT=VIEW, TIME=0.8, STARTWIDTH=0.5, ENDWIDTH=0 AND A BRIGHT GRADIENT.</a:t>
            </a:r>
          </a:p>
          <a:p>
            <a:pPr algn="just">
              <a:lnSpc>
                <a:spcPts val="4106"/>
              </a:lnSpc>
              <a:spcBef>
                <a:spcPct val="0"/>
              </a:spcBef>
            </a:pPr>
            <a:endParaRPr lang="en-US" sz="2933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4842">
            <a:off x="-3716232" y="7149414"/>
            <a:ext cx="9489864" cy="6275172"/>
          </a:xfrm>
          <a:custGeom>
            <a:avLst/>
            <a:gdLst/>
            <a:ahLst/>
            <a:cxnLst/>
            <a:rect l="l" t="t" r="r" b="b"/>
            <a:pathLst>
              <a:path w="9489864" h="6275172">
                <a:moveTo>
                  <a:pt x="0" y="0"/>
                </a:moveTo>
                <a:lnTo>
                  <a:pt x="9489864" y="0"/>
                </a:lnTo>
                <a:lnTo>
                  <a:pt x="9489864" y="6275172"/>
                </a:lnTo>
                <a:lnTo>
                  <a:pt x="0" y="627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69365">
            <a:off x="15809303" y="-3038158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34086" y="3830018"/>
            <a:ext cx="5753131" cy="5674964"/>
          </a:xfrm>
          <a:custGeom>
            <a:avLst/>
            <a:gdLst/>
            <a:ahLst/>
            <a:cxnLst/>
            <a:rect l="l" t="t" r="r" b="b"/>
            <a:pathLst>
              <a:path w="5753131" h="5674964">
                <a:moveTo>
                  <a:pt x="0" y="0"/>
                </a:moveTo>
                <a:lnTo>
                  <a:pt x="5753131" y="0"/>
                </a:lnTo>
                <a:lnTo>
                  <a:pt x="5753131" y="5674964"/>
                </a:lnTo>
                <a:lnTo>
                  <a:pt x="0" y="567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684349"/>
            <a:ext cx="15793653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24. AUDIO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777969"/>
            <a:ext cx="10599234" cy="4889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Audio folder in Assets and import audio clips (engine hum, shoot, explosion, music).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AudioManager (singleton) or attach AudioSource components on appropriate prefabs: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Ship: AudioSource for engine loop (set loop = true, playOnAwake = false).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Shot prefab: AudioSource.PlayOneShot(fireClip) in ShipWeapons.Fire().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Explosion prefab: AudioSource on particle prefab to play explosion sound.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AudioMixer if I want volume groups (Music, SFX).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After I applied the audio, I started playing it to try: I press Play and verify engine loop, shooting sound, and explosion sounds play at correct events.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1267" y="998999"/>
            <a:ext cx="11202659" cy="5874235"/>
            <a:chOff x="0" y="0"/>
            <a:chExt cx="3797298" cy="1991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298" cy="1991154"/>
            </a:xfrm>
            <a:custGeom>
              <a:avLst/>
              <a:gdLst/>
              <a:ahLst/>
              <a:cxnLst/>
              <a:rect l="l" t="t" r="r" b="b"/>
              <a:pathLst>
                <a:path w="3797298" h="1991154">
                  <a:moveTo>
                    <a:pt x="0" y="0"/>
                  </a:moveTo>
                  <a:lnTo>
                    <a:pt x="3797298" y="0"/>
                  </a:lnTo>
                  <a:lnTo>
                    <a:pt x="3797298" y="1991154"/>
                  </a:lnTo>
                  <a:lnTo>
                    <a:pt x="0" y="1991154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298" cy="203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11304" y="3093064"/>
            <a:ext cx="6134637" cy="6696841"/>
          </a:xfrm>
          <a:custGeom>
            <a:avLst/>
            <a:gdLst/>
            <a:ahLst/>
            <a:cxnLst/>
            <a:rect l="l" t="t" r="r" b="b"/>
            <a:pathLst>
              <a:path w="6134637" h="6696841">
                <a:moveTo>
                  <a:pt x="0" y="0"/>
                </a:moveTo>
                <a:lnTo>
                  <a:pt x="6134637" y="0"/>
                </a:lnTo>
                <a:lnTo>
                  <a:pt x="6134637" y="6696841"/>
                </a:lnTo>
                <a:lnTo>
                  <a:pt x="0" y="6696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1267" y="485543"/>
            <a:ext cx="1086149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6209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25. TIE EVERYTHING IN GAMEMANAGER</a:t>
            </a:r>
          </a:p>
          <a:p>
            <a:pPr algn="ctr">
              <a:lnSpc>
                <a:spcPts val="4532"/>
              </a:lnSpc>
            </a:pPr>
            <a:endParaRPr lang="en-US" sz="6209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3758" y="2103617"/>
            <a:ext cx="10163142" cy="4337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1717" lvl="1" indent="-220858" algn="just">
              <a:lnSpc>
                <a:spcPts val="2864"/>
              </a:lnSpc>
              <a:buAutoNum type="arabicPeriod"/>
            </a:pPr>
            <a:r>
              <a:rPr lang="en-US" sz="204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I MAKE GAMEMANAGER A SINGLETON (OR ENSURE ONLY ONE EXISTS).</a:t>
            </a:r>
          </a:p>
          <a:p>
            <a:pPr algn="just">
              <a:lnSpc>
                <a:spcPts val="2864"/>
              </a:lnSpc>
            </a:pPr>
            <a:endParaRPr lang="en-US" sz="2045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just">
              <a:lnSpc>
                <a:spcPts val="2864"/>
              </a:lnSpc>
            </a:pPr>
            <a:r>
              <a:rPr lang="en-US" sz="204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2. I ASSIGN _SHIPPREFAB, _SPACESTATIONPREFAB, _SHIPSTARTPOSITION, _SPACESTATIONSTARTPOSITION, _CAMERAFOLLOW, _ASTEROIDSPAWNER, _INGAMEUI, _PAUSEDUI, _GAMEOVERUI, _GAMEWINUI, _MAINMENUUI, WARNINGUI, AND BOUNDARY IN THE INSPECTOR.</a:t>
            </a:r>
          </a:p>
          <a:p>
            <a:pPr algn="just">
              <a:lnSpc>
                <a:spcPts val="2864"/>
              </a:lnSpc>
            </a:pPr>
            <a:endParaRPr lang="en-US" sz="2045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  <a:p>
            <a:pPr algn="just">
              <a:lnSpc>
                <a:spcPts val="2864"/>
              </a:lnSpc>
            </a:pPr>
            <a:r>
              <a:rPr lang="en-US" sz="204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3. I IMPLEMENT STARTGAME(), SHOWMAINMENU(), GAMEOVER(), GAMEWIN() AND ENSURE STARTGAME() CALLS TIMER.STARTTIMER() AND THE GAMEOVER/GAMEWIN STOPS THE TIMER.</a:t>
            </a:r>
          </a:p>
          <a:p>
            <a:pPr algn="just">
              <a:lnSpc>
                <a:spcPts val="2864"/>
              </a:lnSpc>
              <a:spcBef>
                <a:spcPct val="0"/>
              </a:spcBef>
            </a:pPr>
            <a:endParaRPr lang="en-US" sz="2045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86367" y="-3580785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70"/>
                </a:lnTo>
                <a:lnTo>
                  <a:pt x="0" y="9722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9243" y="1963366"/>
            <a:ext cx="15325910" cy="4178219"/>
            <a:chOff x="0" y="0"/>
            <a:chExt cx="4036454" cy="1100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6454" cy="1100436"/>
            </a:xfrm>
            <a:custGeom>
              <a:avLst/>
              <a:gdLst/>
              <a:ahLst/>
              <a:cxnLst/>
              <a:rect l="l" t="t" r="r" b="b"/>
              <a:pathLst>
                <a:path w="4036454" h="1100436">
                  <a:moveTo>
                    <a:pt x="0" y="0"/>
                  </a:moveTo>
                  <a:lnTo>
                    <a:pt x="4036454" y="0"/>
                  </a:lnTo>
                  <a:lnTo>
                    <a:pt x="4036454" y="1100436"/>
                  </a:lnTo>
                  <a:lnTo>
                    <a:pt x="0" y="1100436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036454" cy="1148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PRESS START IN UNITY EDITOR.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PRESS THE ON-SCREEN JOYSTICK AND CONFIRM THE SHIP MOVES &amp; TURNS.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PRESS FIRE AND VERIFY BULLETS SPAWN, HAVE A VISIBLE TRAIL, AND DESTROY ASTEROIDS.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LET THE TIMER EXPIRE AND CONFIRM GAMEMANAGER.GAMEWIN() RUNS AND SHOWS THE WIN UI.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COLLIDE SHIP WITH ASTEROID TO VERIFY GAMEOVER() TRIGGERS AND SHOWS THE GAME OVER UI.</a:t>
              </a:r>
            </a:p>
            <a:p>
              <a:pPr marL="474978" lvl="1" indent="-237489" algn="l">
                <a:lnSpc>
                  <a:spcPts val="3079"/>
                </a:lnSpc>
                <a:buAutoNum type="arabicPeriod"/>
              </a:pPr>
              <a:r>
                <a:rPr lang="en-US" sz="21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CLICK RESTART/NEW GAME AND CONFIRM EVERYTHING RESETS: SHIP SPAWNED AT START POINT, TIMER RESTARTS, PANELS HIDDEN, TIME.TIMESCALE RESET TO 1.</a:t>
              </a:r>
            </a:p>
            <a:p>
              <a:pPr algn="l">
                <a:lnSpc>
                  <a:spcPts val="3079"/>
                </a:lnSpc>
              </a:pPr>
              <a:endParaRPr lang="en-US" sz="219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5173019" y="5780378"/>
            <a:ext cx="13114981" cy="4409912"/>
          </a:xfrm>
          <a:custGeom>
            <a:avLst/>
            <a:gdLst/>
            <a:ahLst/>
            <a:cxnLst/>
            <a:rect l="l" t="t" r="r" b="b"/>
            <a:pathLst>
              <a:path w="13114981" h="4409912">
                <a:moveTo>
                  <a:pt x="0" y="0"/>
                </a:moveTo>
                <a:lnTo>
                  <a:pt x="13114981" y="0"/>
                </a:lnTo>
                <a:lnTo>
                  <a:pt x="13114981" y="4409913"/>
                </a:lnTo>
                <a:lnTo>
                  <a:pt x="0" y="4409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9243" y="360734"/>
            <a:ext cx="16810057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1"/>
              </a:lnSpc>
            </a:pPr>
            <a:r>
              <a:rPr lang="en-US" sz="7700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26. QUICK TESTING CHECKLIST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41714" y="3390835"/>
            <a:ext cx="13204572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65"/>
              </a:lnSpc>
            </a:pPr>
            <a:r>
              <a:rPr lang="en-US" sz="18034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2076141" y="5894855"/>
            <a:ext cx="14135718" cy="7880663"/>
          </a:xfrm>
          <a:custGeom>
            <a:avLst/>
            <a:gdLst/>
            <a:ahLst/>
            <a:cxnLst/>
            <a:rect l="l" t="t" r="r" b="b"/>
            <a:pathLst>
              <a:path w="14135718" h="7880663">
                <a:moveTo>
                  <a:pt x="0" y="0"/>
                </a:moveTo>
                <a:lnTo>
                  <a:pt x="14135718" y="0"/>
                </a:lnTo>
                <a:lnTo>
                  <a:pt x="14135718" y="7880663"/>
                </a:lnTo>
                <a:lnTo>
                  <a:pt x="0" y="7880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72129" y="5953508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69"/>
                </a:lnTo>
                <a:lnTo>
                  <a:pt x="0" y="9722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00446" y="4780704"/>
            <a:ext cx="9705013" cy="5236046"/>
          </a:xfrm>
          <a:custGeom>
            <a:avLst/>
            <a:gdLst/>
            <a:ahLst/>
            <a:cxnLst/>
            <a:rect l="l" t="t" r="r" b="b"/>
            <a:pathLst>
              <a:path w="9705013" h="5236046">
                <a:moveTo>
                  <a:pt x="0" y="0"/>
                </a:moveTo>
                <a:lnTo>
                  <a:pt x="9705013" y="0"/>
                </a:lnTo>
                <a:lnTo>
                  <a:pt x="9705013" y="5236045"/>
                </a:lnTo>
                <a:lnTo>
                  <a:pt x="0" y="5236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5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4955" y="1145390"/>
            <a:ext cx="10931613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0"/>
              </a:lnSpc>
            </a:pPr>
            <a:r>
              <a:rPr lang="en-US" sz="9000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1. CREATE THE PROJECT</a:t>
            </a:r>
          </a:p>
          <a:p>
            <a:pPr algn="ctr">
              <a:lnSpc>
                <a:spcPts val="6570"/>
              </a:lnSpc>
            </a:pPr>
            <a:endParaRPr lang="en-US" sz="9000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3846" y="3288990"/>
            <a:ext cx="7257810" cy="202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OPEN UNITY HUB AND CLICK NEW PROJECT → 3D.</a:t>
            </a:r>
          </a:p>
          <a:p>
            <a:pPr marL="502296" lvl="1" indent="-251148" algn="just">
              <a:lnSpc>
                <a:spcPts val="3257"/>
              </a:lnSpc>
              <a:spcBef>
                <a:spcPct val="0"/>
              </a:spcBef>
              <a:buAutoNum type="arabicPeriod"/>
            </a:pPr>
            <a:r>
              <a:rPr lang="en-US" sz="2326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I NAME THE PROJECT ROCKFALL AND CLICK CREATE.</a:t>
            </a:r>
          </a:p>
          <a:p>
            <a:pPr algn="just">
              <a:lnSpc>
                <a:spcPts val="3257"/>
              </a:lnSpc>
              <a:spcBef>
                <a:spcPct val="0"/>
              </a:spcBef>
            </a:pPr>
            <a:endParaRPr lang="en-US" sz="2326">
              <a:solidFill>
                <a:srgbClr val="FFFFFF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882734"/>
            <a:ext cx="10923967" cy="4330223"/>
            <a:chOff x="0" y="0"/>
            <a:chExt cx="3174615" cy="12584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4616" cy="1258407"/>
            </a:xfrm>
            <a:custGeom>
              <a:avLst/>
              <a:gdLst/>
              <a:ahLst/>
              <a:cxnLst/>
              <a:rect l="l" t="t" r="r" b="b"/>
              <a:pathLst>
                <a:path w="3174616" h="1258407">
                  <a:moveTo>
                    <a:pt x="0" y="0"/>
                  </a:moveTo>
                  <a:lnTo>
                    <a:pt x="3174616" y="0"/>
                  </a:lnTo>
                  <a:lnTo>
                    <a:pt x="3174616" y="1258407"/>
                  </a:lnTo>
                  <a:lnTo>
                    <a:pt x="0" y="1258407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174615" cy="1306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341478" y="247650"/>
            <a:ext cx="8763362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</a:pPr>
            <a:r>
              <a:rPr lang="en-US" sz="7242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2. SAVE THE NEW SCENE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913" y="1992475"/>
            <a:ext cx="10708054" cy="3220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9138" lvl="1" indent="-394569" algn="ctr">
              <a:lnSpc>
                <a:spcPts val="5117"/>
              </a:lnSpc>
              <a:buAutoNum type="arabicPeriod"/>
            </a:pPr>
            <a:r>
              <a:rPr lang="en-US" sz="365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AFTER THE PROJECT OPENS, I GO TO FILE → SAVE AS….</a:t>
            </a:r>
          </a:p>
          <a:p>
            <a:pPr marL="789138" lvl="1" indent="-394569" algn="ctr">
              <a:lnSpc>
                <a:spcPts val="5117"/>
              </a:lnSpc>
              <a:buAutoNum type="arabicPeriod"/>
            </a:pPr>
            <a:r>
              <a:rPr lang="en-US" sz="3655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NAVIGATE TO THE ASSETS FOLDER AND SAVE THE SCENE AS MAIN.UNITY </a:t>
            </a:r>
          </a:p>
          <a:p>
            <a:pPr algn="ctr">
              <a:lnSpc>
                <a:spcPts val="5117"/>
              </a:lnSpc>
              <a:spcBef>
                <a:spcPct val="0"/>
              </a:spcBef>
            </a:pPr>
            <a:endParaRPr lang="en-US" sz="3655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051938" y="4724434"/>
            <a:ext cx="7856719" cy="5361395"/>
          </a:xfrm>
          <a:custGeom>
            <a:avLst/>
            <a:gdLst/>
            <a:ahLst/>
            <a:cxnLst/>
            <a:rect l="l" t="t" r="r" b="b"/>
            <a:pathLst>
              <a:path w="7856719" h="5361395">
                <a:moveTo>
                  <a:pt x="0" y="0"/>
                </a:moveTo>
                <a:lnTo>
                  <a:pt x="7856719" y="0"/>
                </a:lnTo>
                <a:lnTo>
                  <a:pt x="7856719" y="5361395"/>
                </a:lnTo>
                <a:lnTo>
                  <a:pt x="0" y="5361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2" t="-1005" b="-100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9996" y="1409439"/>
            <a:ext cx="9937564" cy="3734061"/>
            <a:chOff x="0" y="0"/>
            <a:chExt cx="3174615" cy="11928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4616" cy="1192868"/>
            </a:xfrm>
            <a:custGeom>
              <a:avLst/>
              <a:gdLst/>
              <a:ahLst/>
              <a:cxnLst/>
              <a:rect l="l" t="t" r="r" b="b"/>
              <a:pathLst>
                <a:path w="3174616" h="1192868">
                  <a:moveTo>
                    <a:pt x="0" y="0"/>
                  </a:moveTo>
                  <a:lnTo>
                    <a:pt x="3174616" y="0"/>
                  </a:lnTo>
                  <a:lnTo>
                    <a:pt x="3174616" y="1192868"/>
                  </a:lnTo>
                  <a:lnTo>
                    <a:pt x="0" y="1192868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174615" cy="1240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92538" y="3888093"/>
            <a:ext cx="7539021" cy="6059488"/>
          </a:xfrm>
          <a:custGeom>
            <a:avLst/>
            <a:gdLst/>
            <a:ahLst/>
            <a:cxnLst/>
            <a:rect l="l" t="t" r="r" b="b"/>
            <a:pathLst>
              <a:path w="7539021" h="6059488">
                <a:moveTo>
                  <a:pt x="0" y="0"/>
                </a:moveTo>
                <a:lnTo>
                  <a:pt x="7539021" y="0"/>
                </a:lnTo>
                <a:lnTo>
                  <a:pt x="7539021" y="6059487"/>
                </a:lnTo>
                <a:lnTo>
                  <a:pt x="0" y="6059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5796" y="2483780"/>
            <a:ext cx="9445964" cy="276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542" lvl="1" indent="-282771" algn="l">
              <a:lnSpc>
                <a:spcPts val="3667"/>
              </a:lnSpc>
              <a:buAutoNum type="arabicPeriod"/>
            </a:pPr>
            <a:r>
              <a:rPr lang="en-US" sz="261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DOUBLE-CLICK THE DOWNLOADED .UNITYPACKAGE  AND IMPORT ALL ASSETS.</a:t>
            </a:r>
          </a:p>
          <a:p>
            <a:pPr marL="565542" lvl="1" indent="-282771" algn="l">
              <a:lnSpc>
                <a:spcPts val="3667"/>
              </a:lnSpc>
              <a:buAutoNum type="arabicPeriod"/>
            </a:pPr>
            <a:r>
              <a:rPr lang="en-US" sz="261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WAIT FOR UNITY TO FINISH IMPORTING AND CONFIRM THE ASSETS APPEAR IN THE PROJECT WINDOW.</a:t>
            </a:r>
          </a:p>
          <a:p>
            <a:pPr algn="l">
              <a:lnSpc>
                <a:spcPts val="3667"/>
              </a:lnSpc>
              <a:spcBef>
                <a:spcPct val="0"/>
              </a:spcBef>
            </a:pPr>
            <a:endParaRPr lang="en-US" sz="2619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72750" y="228600"/>
            <a:ext cx="797205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6588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3. IMPORT THE DOWNLOADED ASSETS</a:t>
            </a:r>
          </a:p>
          <a:p>
            <a:pPr algn="ctr">
              <a:lnSpc>
                <a:spcPts val="4809"/>
              </a:lnSpc>
            </a:pPr>
            <a:endParaRPr lang="en-US" sz="6588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43692" y="5471781"/>
            <a:ext cx="10001157" cy="4550527"/>
          </a:xfrm>
          <a:custGeom>
            <a:avLst/>
            <a:gdLst/>
            <a:ahLst/>
            <a:cxnLst/>
            <a:rect l="l" t="t" r="r" b="b"/>
            <a:pathLst>
              <a:path w="10001157" h="4550527">
                <a:moveTo>
                  <a:pt x="0" y="0"/>
                </a:moveTo>
                <a:lnTo>
                  <a:pt x="10001157" y="0"/>
                </a:lnTo>
                <a:lnTo>
                  <a:pt x="10001157" y="4550526"/>
                </a:lnTo>
                <a:lnTo>
                  <a:pt x="0" y="455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91008"/>
            <a:ext cx="1816328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4. CREATE THE SHIP OBJECT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9359" y="2773302"/>
            <a:ext cx="14896595" cy="315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empty GameObject named Ship (GameObject → Create Empty) and set its transform to 0,0,0.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drag the ship model (from Assets → Objects or Models) into the Ship GameObject as a child (or replace the empty’s mesh).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components: Rigidbody (use Use Gravity = false for space feel) and appropriate Collider (e.g., BoxCollider or MeshCollider).</a:t>
            </a:r>
          </a:p>
          <a:p>
            <a:pPr marL="529895" lvl="1" indent="-264947" algn="l">
              <a:lnSpc>
                <a:spcPts val="2527"/>
              </a:lnSpc>
              <a:buAutoNum type="arabicPeriod"/>
            </a:pPr>
            <a:r>
              <a:rPr lang="en-US" sz="24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a script component ShipController (or my movement script) and set default values: moveSpeed = 10, turnSpeed = 80, tiltAmount = 15, smoothRotation = 5.</a:t>
            </a:r>
          </a:p>
          <a:p>
            <a:pPr algn="l">
              <a:lnSpc>
                <a:spcPts val="2527"/>
              </a:lnSpc>
              <a:spcBef>
                <a:spcPct val="0"/>
              </a:spcBef>
            </a:pPr>
            <a:endParaRPr lang="en-US" sz="24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34842">
            <a:off x="-3716232" y="7149414"/>
            <a:ext cx="9489864" cy="6275172"/>
          </a:xfrm>
          <a:custGeom>
            <a:avLst/>
            <a:gdLst/>
            <a:ahLst/>
            <a:cxnLst/>
            <a:rect l="l" t="t" r="r" b="b"/>
            <a:pathLst>
              <a:path w="9489864" h="6275172">
                <a:moveTo>
                  <a:pt x="0" y="0"/>
                </a:moveTo>
                <a:lnTo>
                  <a:pt x="9489864" y="0"/>
                </a:lnTo>
                <a:lnTo>
                  <a:pt x="9489864" y="6275172"/>
                </a:lnTo>
                <a:lnTo>
                  <a:pt x="0" y="6275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69365">
            <a:off x="15474767" y="-2562254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43404" y="5143500"/>
            <a:ext cx="4137116" cy="4501182"/>
          </a:xfrm>
          <a:custGeom>
            <a:avLst/>
            <a:gdLst/>
            <a:ahLst/>
            <a:cxnLst/>
            <a:rect l="l" t="t" r="r" b="b"/>
            <a:pathLst>
              <a:path w="4137116" h="4501182">
                <a:moveTo>
                  <a:pt x="0" y="0"/>
                </a:moveTo>
                <a:lnTo>
                  <a:pt x="4137116" y="0"/>
                </a:lnTo>
                <a:lnTo>
                  <a:pt x="4137116" y="4501182"/>
                </a:lnTo>
                <a:lnTo>
                  <a:pt x="0" y="4501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91008"/>
            <a:ext cx="1816328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5. MAKE THE CAMERA FOLLOW THE SPACESHIP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9359" y="2773302"/>
            <a:ext cx="14896595" cy="245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create an empty GameObject named CameraRig or attach directly to the Main Camera.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add (or create) a SmoothFollow script and set its target to the Ship transform.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set distance = 10, height = 3, followSmoothness = 5, lookSmoothness = 5.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place the Main Camera under CameraRig (if using a rig) and confirm in Play that the camera tracks the ship.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84562" y="-4472882"/>
            <a:ext cx="12345866" cy="9722369"/>
          </a:xfrm>
          <a:custGeom>
            <a:avLst/>
            <a:gdLst/>
            <a:ahLst/>
            <a:cxnLst/>
            <a:rect l="l" t="t" r="r" b="b"/>
            <a:pathLst>
              <a:path w="12345866" h="9722369">
                <a:moveTo>
                  <a:pt x="0" y="0"/>
                </a:moveTo>
                <a:lnTo>
                  <a:pt x="12345866" y="0"/>
                </a:lnTo>
                <a:lnTo>
                  <a:pt x="12345866" y="9722369"/>
                </a:lnTo>
                <a:lnTo>
                  <a:pt x="0" y="9722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16123" y="1967170"/>
            <a:ext cx="13541236" cy="3601554"/>
            <a:chOff x="0" y="0"/>
            <a:chExt cx="3566416" cy="9485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66416" cy="948557"/>
            </a:xfrm>
            <a:custGeom>
              <a:avLst/>
              <a:gdLst/>
              <a:ahLst/>
              <a:cxnLst/>
              <a:rect l="l" t="t" r="r" b="b"/>
              <a:pathLst>
                <a:path w="3566416" h="948557">
                  <a:moveTo>
                    <a:pt x="0" y="0"/>
                  </a:moveTo>
                  <a:lnTo>
                    <a:pt x="3566416" y="0"/>
                  </a:lnTo>
                  <a:lnTo>
                    <a:pt x="3566416" y="948557"/>
                  </a:lnTo>
                  <a:lnTo>
                    <a:pt x="0" y="948557"/>
                  </a:lnTo>
                  <a:close/>
                </a:path>
              </a:pathLst>
            </a:custGeom>
            <a:solidFill>
              <a:srgbClr val="000000"/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566416" cy="996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DRAG THE SPACESTATION PREFAB INTO THE SCENE AND NAME THE ROOT SPACESTATION.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position it at the desired coordinates (e.g., 0,0,50).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add a Collider aND DAMAGETAKING SCRIPT WITH HITPOINTS APPROPRIATE FOR GAMEPLAY (E.G., 50).</a:t>
              </a:r>
            </a:p>
            <a:p>
              <a:pPr marL="582925" lvl="1" indent="-291463" algn="l">
                <a:lnSpc>
                  <a:spcPts val="3779"/>
                </a:lnSpc>
                <a:buAutoNum type="arabicPeriod"/>
              </a:pPr>
              <a:r>
                <a:rPr lang="en-US" sz="2699" b="1">
                  <a:solidFill>
                    <a:srgbClr val="FFFFFF"/>
                  </a:solidFill>
                  <a:latin typeface="Space Mono Bold"/>
                  <a:ea typeface="Space Mono Bold"/>
                  <a:cs typeface="Space Mono Bold"/>
                  <a:sym typeface="Space Mono Bold"/>
                </a:rPr>
                <a:t>I MARK IT AS THE ASTEROID SPAWNER TARGET IF NEEDED.</a:t>
              </a:r>
            </a:p>
            <a:p>
              <a:pPr algn="l">
                <a:lnSpc>
                  <a:spcPts val="3779"/>
                </a:lnSpc>
              </a:pPr>
              <a:endParaRPr lang="en-US" sz="2699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6986741" y="5568724"/>
            <a:ext cx="11301259" cy="4718276"/>
          </a:xfrm>
          <a:custGeom>
            <a:avLst/>
            <a:gdLst/>
            <a:ahLst/>
            <a:cxnLst/>
            <a:rect l="l" t="t" r="r" b="b"/>
            <a:pathLst>
              <a:path w="11301259" h="4718276">
                <a:moveTo>
                  <a:pt x="0" y="0"/>
                </a:moveTo>
                <a:lnTo>
                  <a:pt x="11301259" y="0"/>
                </a:lnTo>
                <a:lnTo>
                  <a:pt x="11301259" y="4718276"/>
                </a:lnTo>
                <a:lnTo>
                  <a:pt x="0" y="471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3150" y="253292"/>
            <a:ext cx="15137374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70"/>
              </a:lnSpc>
            </a:pPr>
            <a:r>
              <a:rPr lang="en-US" sz="9000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6. CREATE THE SPACE STATION</a:t>
            </a:r>
          </a:p>
          <a:p>
            <a:pPr algn="l">
              <a:lnSpc>
                <a:spcPts val="6570"/>
              </a:lnSpc>
            </a:pPr>
            <a:endParaRPr lang="en-US" sz="9000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28210" y="6012905"/>
            <a:ext cx="8830043" cy="8229600"/>
          </a:xfrm>
          <a:custGeom>
            <a:avLst/>
            <a:gdLst/>
            <a:ahLst/>
            <a:cxnLst/>
            <a:rect l="l" t="t" r="r" b="b"/>
            <a:pathLst>
              <a:path w="8830043" h="8229600">
                <a:moveTo>
                  <a:pt x="0" y="0"/>
                </a:moveTo>
                <a:lnTo>
                  <a:pt x="8830043" y="0"/>
                </a:lnTo>
                <a:lnTo>
                  <a:pt x="88300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69365">
            <a:off x="11571840" y="7089547"/>
            <a:ext cx="7255303" cy="6076316"/>
          </a:xfrm>
          <a:custGeom>
            <a:avLst/>
            <a:gdLst/>
            <a:ahLst/>
            <a:cxnLst/>
            <a:rect l="l" t="t" r="r" b="b"/>
            <a:pathLst>
              <a:path w="7255303" h="6076316">
                <a:moveTo>
                  <a:pt x="0" y="0"/>
                </a:moveTo>
                <a:lnTo>
                  <a:pt x="7255303" y="0"/>
                </a:lnTo>
                <a:lnTo>
                  <a:pt x="7255303" y="6076316"/>
                </a:lnTo>
                <a:lnTo>
                  <a:pt x="0" y="607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29359" y="4779398"/>
            <a:ext cx="4902614" cy="5348307"/>
          </a:xfrm>
          <a:custGeom>
            <a:avLst/>
            <a:gdLst/>
            <a:ahLst/>
            <a:cxnLst/>
            <a:rect l="l" t="t" r="r" b="b"/>
            <a:pathLst>
              <a:path w="4902614" h="5348307">
                <a:moveTo>
                  <a:pt x="0" y="0"/>
                </a:moveTo>
                <a:lnTo>
                  <a:pt x="4902614" y="0"/>
                </a:lnTo>
                <a:lnTo>
                  <a:pt x="4902614" y="5348307"/>
                </a:lnTo>
                <a:lnTo>
                  <a:pt x="0" y="534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991008"/>
            <a:ext cx="18163287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3"/>
              </a:lnSpc>
            </a:pPr>
            <a:r>
              <a:rPr lang="en-US" sz="7991" dirty="0">
                <a:solidFill>
                  <a:srgbClr val="FFFF00"/>
                </a:solidFill>
                <a:latin typeface="Cubao Wide"/>
                <a:ea typeface="Cubao Wide"/>
                <a:cs typeface="Cubao Wide"/>
                <a:sym typeface="Cubao Wide"/>
              </a:rPr>
              <a:t>7. CREATE / ASSIGN THE SKYBOX</a:t>
            </a:r>
          </a:p>
          <a:p>
            <a:pPr algn="l">
              <a:lnSpc>
                <a:spcPts val="5833"/>
              </a:lnSpc>
            </a:pPr>
            <a:endParaRPr lang="en-US" sz="7991" dirty="0">
              <a:solidFill>
                <a:srgbClr val="FFFF00"/>
              </a:solidFill>
              <a:latin typeface="Cubao Wide"/>
              <a:ea typeface="Cubao Wide"/>
              <a:cs typeface="Cubao Wide"/>
              <a:sym typeface="Cubao Wid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9359" y="2773302"/>
            <a:ext cx="14896595" cy="184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open Window → Rendering → Lighting and in the Environment section I assign a skybox material (or Skybox in Render Settings).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import or create a Skybox material (e.g., Materials → Create → Material → Shader Skybox/Procedural or HDRI skybox).</a:t>
            </a:r>
          </a:p>
          <a:p>
            <a:pPr marL="508305" lvl="1" indent="-254153" algn="l">
              <a:lnSpc>
                <a:spcPts val="2424"/>
              </a:lnSpc>
              <a:buAutoNum type="arabicPeriod"/>
            </a:pPr>
            <a:r>
              <a:rPr lang="en-US" sz="2354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 tweak sky colors until the scene looks right.</a:t>
            </a:r>
          </a:p>
          <a:p>
            <a:pPr algn="l">
              <a:lnSpc>
                <a:spcPts val="2424"/>
              </a:lnSpc>
              <a:spcBef>
                <a:spcPct val="0"/>
              </a:spcBef>
            </a:pPr>
            <a:endParaRPr lang="en-US" sz="2354" b="1">
              <a:solidFill>
                <a:srgbClr val="FFFFFF"/>
              </a:solidFill>
              <a:latin typeface="Space Mono Bold"/>
              <a:ea typeface="Space Mono Bold"/>
              <a:cs typeface="Space Mono Bold"/>
              <a:sym typeface="Space Mon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1735</Words>
  <Application>Microsoft Office PowerPoint</Application>
  <PresentationFormat>Custom</PresentationFormat>
  <Paragraphs>121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Space Mono</vt:lpstr>
      <vt:lpstr>Space Mono Bold</vt:lpstr>
      <vt:lpstr>Canva Sans Bold</vt:lpstr>
      <vt:lpstr>Calibri</vt:lpstr>
      <vt:lpstr>Arial</vt:lpstr>
      <vt:lpstr>Cubao Wide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ROCKFALL STEP BY STEP</dc:title>
  <cp:lastModifiedBy>Chelsea Pascua</cp:lastModifiedBy>
  <cp:revision>3</cp:revision>
  <dcterms:created xsi:type="dcterms:W3CDTF">2006-08-16T00:00:00Z</dcterms:created>
  <dcterms:modified xsi:type="dcterms:W3CDTF">2025-11-16T12:07:53Z</dcterms:modified>
  <dc:identifier>DAG2H_RDf-A</dc:identifier>
</cp:coreProperties>
</file>